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61" r:id="rId4"/>
    <p:sldId id="289" r:id="rId5"/>
    <p:sldId id="308" r:id="rId6"/>
    <p:sldId id="296" r:id="rId7"/>
    <p:sldId id="273" r:id="rId8"/>
    <p:sldId id="305" r:id="rId9"/>
    <p:sldId id="323" r:id="rId10"/>
    <p:sldId id="322" r:id="rId11"/>
    <p:sldId id="307" r:id="rId12"/>
    <p:sldId id="301" r:id="rId13"/>
    <p:sldId id="299" r:id="rId14"/>
    <p:sldId id="300" r:id="rId15"/>
    <p:sldId id="293" r:id="rId16"/>
    <p:sldId id="309" r:id="rId17"/>
    <p:sldId id="315" r:id="rId18"/>
    <p:sldId id="302" r:id="rId19"/>
    <p:sldId id="311" r:id="rId20"/>
    <p:sldId id="316" r:id="rId21"/>
    <p:sldId id="297" r:id="rId22"/>
    <p:sldId id="313" r:id="rId23"/>
    <p:sldId id="314" r:id="rId24"/>
    <p:sldId id="319" r:id="rId25"/>
    <p:sldId id="320" r:id="rId26"/>
    <p:sldId id="325" r:id="rId27"/>
    <p:sldId id="324" r:id="rId28"/>
    <p:sldId id="312" r:id="rId29"/>
    <p:sldId id="329" r:id="rId30"/>
    <p:sldId id="328" r:id="rId31"/>
    <p:sldId id="327" r:id="rId32"/>
    <p:sldId id="331" r:id="rId33"/>
    <p:sldId id="318" r:id="rId34"/>
    <p:sldId id="290" r:id="rId35"/>
    <p:sldId id="292" r:id="rId36"/>
    <p:sldId id="326" r:id="rId37"/>
    <p:sldId id="330" r:id="rId38"/>
    <p:sldId id="298" r:id="rId39"/>
    <p:sldId id="310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Fira Code" panose="020B0809050000020004" pitchFamily="49" charset="0"/>
      <p:regular r:id="rId48"/>
      <p:bold r:id="rId49"/>
    </p:embeddedFont>
    <p:embeddedFont>
      <p:font typeface="Fira Sans" panose="020B0503050000020004" pitchFamily="34" charset="0"/>
      <p:regular r:id="rId50"/>
      <p:bold r:id="rId51"/>
      <p:italic r:id="rId52"/>
      <p:boldItalic r:id="rId53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39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4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4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0 994 24575,'0'-391'0,"0"386"0,1-1 0,-1 1 0,1 0 0,0 0 0,0 0 0,1 0 0,-1 0 0,1 0 0,0 0 0,1 1 0,-1-1 0,5-5 0,43-45 0,-39 45 0,0-1 0,-1 0 0,14-21 0,-5 7 0,0 1 0,2 1 0,36-32 0,-56 55 0,10-9 0,0 1 0,1 0 0,0 1 0,0 1 0,1 0 0,16-6 0,-13 6 0,-1-1 0,1 0 0,23-16 0,-13 6 0,1 1 0,1 1 0,1 2 0,0 0 0,49-12 0,-57 20 0,1 0 0,30 0 0,38-9 0,39-9 0,-18 4 0,-85 14 0,1 0 0,0 1 0,0 2 0,0 1 0,0 1 0,43 5 0,-55 0 0,-1-1 0,0 2 0,0 0 0,-1 1 0,14 8 0,23 12 0,217 117 0,-151-75 0,13-5 0,-95-50 0,-1 1 0,-1 2 0,0 2 0,-2 0 0,0 2 0,31 29 0,-27-17 0,-1-2 0,-2 2 0,-1 1 0,26 39 0,-52-68 0,6 9 0,-1 1 0,0 0 0,0 1 0,-2 0 0,0 0 0,8 29 0,-2 3 0,21 46 0,-22-62 0,0 0 0,-2 0 0,-2 1 0,7 47 0,3 29 0,-11-75 0,-1-1 0,1 39 0,-6-59 0,0-1 0,-1 1 0,-1 0 0,0-1 0,0 1 0,-2-1 0,1 0 0,-2 1 0,1-1 0,-1-1 0,-1 1 0,-1 0 0,-11 18 0,-3-4 0,-1-1 0,-1 0 0,-1-2 0,-1-1 0,-52 37 0,-3 4 0,57-42 0,1 0 0,-23 31 0,27-30 0,0-2 0,-2 0 0,-29 24 0,-20 14 0,44-36 0,-48 33 0,62-49 0,0 0 0,0-1 0,0 0 0,-1-1 0,1 0 0,-1 0 0,0-1 0,0-1 0,-12 1 0,-45-1 51,50-3-405,1 1 0,0 1 0,-31 5 0,25 2-6472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24575,'1'7'0,"-1"1"0,0 0 0,0 0 0,-1 0 0,0 0 0,0-1 0,-1 1 0,0 0 0,0-1 0,-1 0 0,0 1 0,0-1 0,-1 0 0,1 0 0,-2-1 0,1 1 0,-1-1 0,-6 7 0,5-7 0,1 1 0,-1 0 0,1 0 0,1 1 0,-1 0 0,1 0 0,1 0 0,-1 0 0,2 0 0,-3 10 0,1 4 0,1 0 0,0 35 0,1-9 0,-1-32 0,-1 0 0,0 0 0,-1 0 0,0-1 0,-2 1 0,0-1 0,-9 15 0,-2 6 0,1-8 0,14-24 0,0 0 0,1 1 0,-1 0 0,1-1 0,0 1 0,0 0 0,-2 7 0,4-10 0,0 0 0,0 0 0,0 1 0,1-1 0,-1 0 0,0 0 0,1 0 0,-1 0 0,1 0 0,0 0 0,0 0 0,0 0 0,0 0 0,0 0 0,0 0 0,0 0 0,1 0 0,-1-1 0,1 1 0,-1-1 0,1 1 0,2 1 0,20 15 0,1-2 0,0 0 0,1-1 0,1-2 0,0-1 0,31 9 0,21 11 0,-34-15 0,-32-14 0,-1 2 0,0 0 0,0 0 0,18 12 0,13 12 0,-19-14 0,-1 1 0,30 27 0,-51-41-54,-1 1-1,1-1 0,0-1 1,0 1-1,0 0 1,0 0-1,0-1 0,0 1 1,1-1-1,-1 0 1,0 1-1,1-1 0,-1 0 1,1-1-1,0 1 0,-1 0 1,1-1-1,-1 1 1,1-1-1,0 0 0,-1 0 1,1 0-1,0 0 1,2-1-1,12-8-6771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microdata@cbs.n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dascience/cbs_microdata_comput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twitter.com/SoDa_N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dascience/cbs_microdata_computing" TargetMode="External"/><Relationship Id="rId5" Type="http://schemas.openxmlformats.org/officeDocument/2006/relationships/hyperlink" Target="https://www.surf.nl/en/agenda/supercomputing-for-social-scientists-with-r" TargetMode="External"/><Relationship Id="rId4" Type="http://schemas.openxmlformats.org/officeDocument/2006/relationships/hyperlink" Target="https://odissei-data.nl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sv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Beyond the limits of CBS RA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Efficient programming and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CDC246EC-2B55-BFFF-777D-1266E060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4C45BB0-2DD6-322A-BE1A-E4104EB898F6}"/>
              </a:ext>
            </a:extLst>
          </p:cNvPr>
          <p:cNvSpPr txBox="1"/>
          <p:nvPr/>
        </p:nvSpPr>
        <p:spPr>
          <a:xfrm>
            <a:off x="2387598" y="72973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9B70281-2282-027B-2887-A6A027BB2349}"/>
              </a:ext>
            </a:extLst>
          </p:cNvPr>
          <p:cNvSpPr txBox="1"/>
          <p:nvPr/>
        </p:nvSpPr>
        <p:spPr>
          <a:xfrm>
            <a:off x="3606795" y="1860035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E09C72B-1CA8-0F95-0F31-65D000029532}"/>
              </a:ext>
            </a:extLst>
          </p:cNvPr>
          <p:cNvSpPr txBox="1"/>
          <p:nvPr/>
        </p:nvSpPr>
        <p:spPr>
          <a:xfrm>
            <a:off x="4584701" y="3186784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8494FF7B-EA13-2665-E23A-508651B2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1B2C1AA-BC85-83A9-B2B2-579B45A8C973}"/>
              </a:ext>
            </a:extLst>
          </p:cNvPr>
          <p:cNvSpPr txBox="1"/>
          <p:nvPr/>
        </p:nvSpPr>
        <p:spPr>
          <a:xfrm>
            <a:off x="2387598" y="729736"/>
            <a:ext cx="68834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data do not fit on disk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83CF9CA-5826-200A-DDB7-5F7714A92B00}"/>
              </a:ext>
            </a:extLst>
          </p:cNvPr>
          <p:cNvSpPr txBox="1"/>
          <p:nvPr/>
        </p:nvSpPr>
        <p:spPr>
          <a:xfrm>
            <a:off x="442176" y="1860035"/>
            <a:ext cx="1094739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cannot allocate vector of size 223.1 Gb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28D021C-4AC9-0E62-1886-1BBDC545503A}"/>
              </a:ext>
            </a:extLst>
          </p:cNvPr>
          <p:cNvSpPr txBox="1"/>
          <p:nvPr/>
        </p:nvSpPr>
        <p:spPr>
          <a:xfrm>
            <a:off x="2641601" y="3136611"/>
            <a:ext cx="801370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?? Omg this will take forever!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FFEC-F2D1-13C0-9DAF-FE8BEE10C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42900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Storage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6F469B-8122-0EA3-A78B-89F58986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889"/>
          <a:stretch>
            <a:fillRect/>
          </a:stretch>
        </p:blipFill>
        <p:spPr>
          <a:xfrm>
            <a:off x="5120265" y="1807110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A40FBF6-9A86-F5F4-1DE9-DBB47E1F0DD5}"/>
              </a:ext>
            </a:extLst>
          </p:cNvPr>
          <p:cNvSpPr txBox="1"/>
          <p:nvPr/>
        </p:nvSpPr>
        <p:spPr>
          <a:xfrm>
            <a:off x="3047996" y="697486"/>
            <a:ext cx="6096003" cy="5463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Geachte relatie,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Uit een meting op maandag 4 april 2022 blijkt dat project 0000, Titel van het project, een ruimtebeslag kent van </a:t>
            </a:r>
            <a:r>
              <a:rPr lang="nl-NL" sz="2000" b="1" i="0" u="none" strike="noStrike" kern="1200" cap="none" spc="0" baseline="0">
                <a:solidFill>
                  <a:srgbClr val="FF0000"/>
                </a:solidFill>
                <a:uFillTx/>
                <a:latin typeface="Calibri" pitchFamily="34"/>
                <a:ea typeface="Calibri" pitchFamily="34"/>
              </a:rPr>
              <a:t>133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GB. De limiet voor het project is </a:t>
            </a:r>
            <a:r>
              <a:rPr lang="nl-NL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100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GB.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Als u de extra capaciteit daadwerkelijk nodig heeft, dan kunt u een verzoek indienen om extra capaciteit bij te kopen. De kosten hiervoor bedragen 25 euro per 50 GB per maand.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Met vriendelijke groet,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Firstname Lastname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DBD Team Dataservices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CBS |</a:t>
            </a: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ea typeface="Calibri" pitchFamily="34"/>
              </a:rPr>
              <a:t>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Henri Faasdreef 312 | Postbus 24500 | 2490 HA Den Haag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Email: </a:t>
            </a:r>
            <a:r>
              <a:rPr lang="nl-NL" sz="2000" b="0" i="0" u="sng" strike="noStrike" kern="1200" cap="none" spc="0" baseline="0">
                <a:solidFill>
                  <a:srgbClr val="0000FF"/>
                </a:solidFill>
                <a:uFillTx/>
                <a:latin typeface="Calibri" pitchFamily="34"/>
                <a:ea typeface="Calibri" pitchFamily="34"/>
                <a:hlinkClick r:id="rId2"/>
              </a:rPr>
              <a:t>microdata@cbs.nl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Volg </a:t>
            </a:r>
            <a:r>
              <a:rPr lang="nl-NL" sz="2000" b="0" i="0" u="none" strike="noStrike" kern="1200" cap="none" spc="0" baseline="0">
                <a:solidFill>
                  <a:srgbClr val="00B0F0"/>
                </a:solidFill>
                <a:uFillTx/>
                <a:latin typeface="Calibri" pitchFamily="34"/>
                <a:ea typeface="Calibri" pitchFamily="34"/>
              </a:rPr>
              <a:t>statistiekcbs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op twitter | facebook | instagram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3D8B-ABB0-DB7A-CFEA-580902BED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#2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If you can afford it, just buy extra storage space for your project 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sym typeface="Wingdings" panose="05000000000000000000" pitchFamily="2" charset="2"/>
              </a:rPr>
              <a:t>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E7E-BA59-4248-CDA8-DAC8FCBE64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226-C1D5-2923-F08B-697E1CA62A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D9E0-09BF-A4FF-20FB-2C54631615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46F0-AF56-94DB-7512-6D836C1698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5D5E1A-41A4-2708-8FE1-4E580A0C51C5}"/>
              </a:ext>
            </a:extLst>
          </p:cNvPr>
          <p:cNvSpPr txBox="1"/>
          <p:nvPr/>
        </p:nvSpPr>
        <p:spPr>
          <a:xfrm>
            <a:off x="6096003" y="2122752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At CBS, this is on a different disk!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Does not count towards your 100GB quote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D56F22-B26A-08D6-C89F-5DC057DFA4C6}"/>
              </a:ext>
            </a:extLst>
          </p:cNvPr>
          <p:cNvSpPr txBox="1"/>
          <p:nvPr/>
        </p:nvSpPr>
        <p:spPr>
          <a:xfrm>
            <a:off x="6096003" y="2961970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Make these objects efficiently stored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Depends on your application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BC437F-D960-115C-35E1-5602EF34EA3E}"/>
              </a:ext>
            </a:extLst>
          </p:cNvPr>
          <p:cNvSpPr/>
          <p:nvPr/>
        </p:nvSpPr>
        <p:spPr>
          <a:xfrm>
            <a:off x="882871" y="2093445"/>
            <a:ext cx="10030812" cy="704929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AF4357E-A780-3C18-D720-95531E04AFFB}"/>
              </a:ext>
            </a:extLst>
          </p:cNvPr>
          <p:cNvSpPr/>
          <p:nvPr/>
        </p:nvSpPr>
        <p:spPr>
          <a:xfrm>
            <a:off x="882871" y="2798374"/>
            <a:ext cx="10030812" cy="973525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2F9-7A45-8BF9-85F7-4B246C81B4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#3 </a:t>
            </a:r>
            <a:r>
              <a:rPr lang="en-GB" sz="4000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(small open science digression)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A533C0-01B1-08F5-1410-0886A89BEEF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Create a clear code folder, export your code from the RA, and publish it!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806C-0E1F-2B1D-47AA-8A77A419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storing large R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A83E-C1F1-F6B0-E7A1-795137411296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1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470B-4121-603B-BA86-19CFF4D87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Memory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E8B77F-4D9E-E92A-0F52-637CF5EF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Before we start…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9721847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me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Utrecht University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  <a:endParaRPr lang="en-GB" sz="1800" dirty="0">
              <a:solidFill>
                <a:srgbClr val="7F7F7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 advocate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today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will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not solve all your computation problems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in less than an hour </a:t>
            </a:r>
            <a:r>
              <a:rPr lang="en-GB" sz="2000" dirty="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 will show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 code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but the principles hold for other environments too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If you work at an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member organisation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: you can get help from the ODISSEI Social Data Science team!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https://github.com/sodascience/cbs_microdata_computing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136-4FE7-229B-FCDF-0689C7909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#4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677FE5-DA3C-214B-9D18-6E1FFC5017C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Read your program’s error messages! They give a lot of diagnostic info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E16DE9-C13C-34F7-087C-A485E23297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914400"/>
            <a:ext cx="10515600" cy="5578470"/>
          </a:xfrm>
        </p:spPr>
        <p:txBody>
          <a:bodyPr/>
          <a:lstStyle/>
          <a:p>
            <a:pPr marL="0" lvl="0" indent="0">
              <a:buNone/>
            </a:pPr>
            <a:r>
              <a:rPr lang="en-GB" b="1">
                <a:solidFill>
                  <a:srgbClr val="404040"/>
                </a:solidFill>
                <a:latin typeface="Fira Sans" pitchFamily="34"/>
              </a:rPr>
              <a:t>In R: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Error: cannot allocate vector of size 745.1 Gb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Python (numpy)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numpy.core._exceptions._ArrayMemoryError: Unable to allocate 745. GiB for an array with shape (100000000000,) and data type float64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Stata</a:t>
            </a:r>
            <a:endParaRPr lang="en-GB" b="1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Code" pitchFamily="49"/>
                <a:ea typeface="Fira Code" pitchFamily="49"/>
              </a:rPr>
              <a:t>(no clue, I really don’t use Stata??)</a:t>
            </a:r>
            <a:endParaRPr lang="en-US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FB05-8CC0-B748-4929-C787128112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9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Clean your session / environment</a:t>
            </a:r>
            <a:endParaRPr lang="en-GB" sz="1600" kern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11D03CB-0AC6-6B85-AE69-43FF1D7B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84" y="2110352"/>
            <a:ext cx="6072228" cy="3157560"/>
          </a:xfrm>
          <a:prstGeom prst="rect">
            <a:avLst/>
          </a:prstGeom>
          <a:noFill/>
          <a:ln cap="flat">
            <a:noFill/>
          </a:ln>
          <a:effectLst>
            <a:outerShdw blurRad="330200" dist="38100" dir="3300000" sx="101000" sy="101000" algn="tl" rotWithShape="0">
              <a:prstClr val="black">
                <a:alpha val="41000"/>
              </a:prst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FAB-8F83-0124-09C4-D51D3B8C2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processing large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54FF6F-93AD-E17D-3E6B-93EB06252BD7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2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C621-55EB-F67B-87F4-6B7482293F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Larger-than-memory data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6431-1CB4-57C9-ECAC-D81BC3890A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Sometimes, your data really is larger-than-memory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It is possible to do analyses on datasets which are on-disk</a:t>
            </a:r>
          </a:p>
          <a:p>
            <a:pPr marL="0" lvl="0" indent="0"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Two options: 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chunked data objects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a proper database</a:t>
            </a:r>
          </a:p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6209-28B6-72E8-2590-7616BC9CB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#5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4D61E6-3DBD-1459-F283-654DF6F53C9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Investigate whether the “heavy” RA machine will solve your memory issues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EB9C-BF29-15A2-3116-2E65A44E3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3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Visualisation &amp; regression with larger-than-memory data</a:t>
            </a:r>
            <a:endParaRPr lang="en-GB" sz="43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9F52C1-207D-2DDB-9769-3B7DBBBFD06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3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8882-FDB5-4269-26B5-9FB6CAE2F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A80506F0-3692-41E9-3356-C17B1884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92"/>
          <a:stretch>
            <a:fillRect/>
          </a:stretch>
        </p:blipFill>
        <p:spPr>
          <a:xfrm>
            <a:off x="5053852" y="1867058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8F61-5394-3558-2365-FC17578A91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Compute-heavy applications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0D71-92A2-03DE-3B9F-5A1B3B9AA4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Large simulations, e.g.,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agent-based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computational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complex systems stuff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statistical simulations (large power analyses)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different conditions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Perform some computation for each neighbourhood in NL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Bayesian estimation with large models (many parameters, many posterior samples)</a:t>
            </a: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F3BF-2F6D-61CC-5CE6-78069E22C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a function with C++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9E27CF-8450-037F-81A3-866FEBECE88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4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0590-C015-8AF6-DE6B-0E74807124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828321" cy="4667243"/>
          </a:xfrm>
        </p:spPr>
        <p:txBody>
          <a:bodyPr/>
          <a:lstStyle/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CBS RA technical</a:t>
            </a:r>
          </a:p>
          <a:p>
            <a:pPr lvl="0"/>
            <a:endParaRPr lang="en-GB" sz="32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trinity of trouble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Storage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Memory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Compute</a:t>
            </a:r>
          </a:p>
          <a:p>
            <a:pPr marL="457200" lvl="1" indent="0">
              <a:buNone/>
            </a:pPr>
            <a:endParaRPr lang="en-GB" sz="28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Tips &amp; question time!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77B5F0C-B07D-CB82-4E77-B12DF81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37" y="1690689"/>
            <a:ext cx="4324353" cy="386715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6">
            <a:extLst>
              <a:ext uri="{FF2B5EF4-FFF2-40B4-BE49-F238E27FC236}">
                <a16:creationId xmlns:a16="http://schemas.microsoft.com/office/drawing/2014/main" id="{CEB48952-A32C-A25B-4C9D-2055EB91ABE6}"/>
              </a:ext>
            </a:extLst>
          </p:cNvPr>
          <p:cNvGrpSpPr/>
          <p:nvPr/>
        </p:nvGrpSpPr>
        <p:grpSpPr>
          <a:xfrm>
            <a:off x="4164826" y="3517221"/>
            <a:ext cx="1462674" cy="617037"/>
            <a:chOff x="4164826" y="3517221"/>
            <a:chExt cx="1462674" cy="617037"/>
          </a:xfrm>
        </p:grpSpPr>
        <p:pic>
          <p:nvPicPr>
            <p:cNvPr id="6" name="Ink 14">
              <a:extLst>
                <a:ext uri="{FF2B5EF4-FFF2-40B4-BE49-F238E27FC236}">
                  <a16:creationId xmlns:a16="http://schemas.microsoft.com/office/drawing/2014/main" id="{23D96A2D-6A9D-0063-53C9-392D096DC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826" y="3846259"/>
              <a:ext cx="1374836" cy="1544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Ink 15">
              <a:extLst>
                <a:ext uri="{FF2B5EF4-FFF2-40B4-BE49-F238E27FC236}">
                  <a16:creationId xmlns:a16="http://schemas.microsoft.com/office/drawing/2014/main" id="{AD48B46A-958C-8A42-4F70-63BA1BDF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623" y="3517221"/>
              <a:ext cx="227877" cy="6170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F67B0D-D4B5-07EC-ABCD-9C753A7BFB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363196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>
                <a:solidFill>
                  <a:srgbClr val="006388"/>
                </a:solidFill>
                <a:latin typeface="Fira Sans" pitchFamily="34"/>
              </a:rPr>
              <a:t>Embarrassingly parallel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independent computations, l</a:t>
            </a:r>
            <a:r>
              <a:rPr lang="en-US">
                <a:solidFill>
                  <a:srgbClr val="404040"/>
                </a:solidFill>
                <a:latin typeface="Fira Sans" pitchFamily="34"/>
              </a:rPr>
              <a:t>ittle or no effort is needed to separate the problem into a number of parallel tasks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US">
                <a:solidFill>
                  <a:srgbClr val="7F7F7F"/>
                </a:solidFill>
                <a:latin typeface="Fira Sans" pitchFamily="34"/>
              </a:rPr>
              <a:t>Simulations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Applying a function to many conditions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Running a piece of code with many different settings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Bootstrapping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032-FB9B-DDC1-DA95-53E5A2AFD7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#6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F60253-E88B-BFB7-B537-D4D8C4FA9FB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Is your problem parallelizable? Look into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A3E9639-A25B-60BB-9E22-763460CA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3" b="824"/>
          <a:stretch>
            <a:fillRect/>
          </a:stretch>
        </p:blipFill>
        <p:spPr>
          <a:xfrm>
            <a:off x="34290" y="60963"/>
            <a:ext cx="12123416" cy="67360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39AE-7A4E-7A10-FEB6-EF13DEF93C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tips, collected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932C-C0AD-F901-E666-E6A79E0856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Run your heavy tasks during low-intensity hours on the RA environment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If you can afford it, just buy extra storage space for your project </a:t>
            </a:r>
            <a:r>
              <a:rPr lang="en-US" sz="2000" dirty="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Create a clear code folder, export your code from the RA, and publish it!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Read your program’s error messages! They give a lot of diagnostic info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Investigate whether the “heavy” RA machine will solve your memory issues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Is your problem parallelizable? Look into the ODISSEI Secure Supercomputer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Want to know more? Join the workshop.</a:t>
            </a: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0CEEB3C4-2794-3796-7E00-0454C008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2448608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F340431-E49E-DAE9-A817-87135740B4EC}"/>
              </a:ext>
            </a:extLst>
          </p:cNvPr>
          <p:cNvSpPr txBox="1"/>
          <p:nvPr/>
        </p:nvSpPr>
        <p:spPr>
          <a:xfrm>
            <a:off x="3048893" y="1340611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57671-DA9F-8B25-0EE3-E51952D594CE}"/>
              </a:ext>
            </a:extLst>
          </p:cNvPr>
          <p:cNvSpPr txBox="1"/>
          <p:nvPr/>
        </p:nvSpPr>
        <p:spPr>
          <a:xfrm>
            <a:off x="838193" y="3733879"/>
            <a:ext cx="10782303" cy="2062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4"/>
              </a:rPr>
              <a:t>https://odissei-data.nl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NL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5"/>
              </a:rPr>
              <a:t>https://www.surf.nl/en/agenda/supercomputing-for-social-scientists-with-r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6"/>
              </a:rPr>
              <a:t>https://github.com/sodascience/cbs_microdata_computing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Fira Code" pitchFamily="49"/>
                <a:ea typeface="Fira Code" pitchFamily="49"/>
                <a:hlinkClick r:id="rId7"/>
              </a:rPr>
              <a:t>@SoDa_NL</a:t>
            </a:r>
            <a:endParaRPr lang="en-NL" sz="1600" b="0" i="0" u="none" strike="noStrike" kern="1200" cap="none" spc="0" baseline="0" dirty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CBS RA: technical 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CBS RA technical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952993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The CBS RA server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One big physical computer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Virtual machines: you log in via Citrix and a “windows computer” is instantiated for you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4 virtual CPUs, 48Gb RAM &amp; 100Gb storage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Heavy option: 128Gb RAM</a:t>
            </a:r>
          </a:p>
          <a:p>
            <a:pPr lvl="0">
              <a:lnSpc>
                <a:spcPct val="100000"/>
              </a:lnSpc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Resources are limited and (FOR NOW) shared across users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Disk access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Memory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Computation is shared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4" name="Picture 4" descr="A picture containing text, floor, indoor, ceiling&#10;&#10;Description automatically generated">
            <a:extLst>
              <a:ext uri="{FF2B5EF4-FFF2-40B4-BE49-F238E27FC236}">
                <a16:creationId xmlns:a16="http://schemas.microsoft.com/office/drawing/2014/main" id="{2F1A70FC-1DAA-645A-28FA-5547DA0B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9" y="2006595"/>
            <a:ext cx="5185836" cy="3556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6F13F71-703C-8A95-4F3C-842D28D477BA}"/>
              </a:ext>
            </a:extLst>
          </p:cNvPr>
          <p:cNvSpPr txBox="1"/>
          <p:nvPr/>
        </p:nvSpPr>
        <p:spPr>
          <a:xfrm rot="825575">
            <a:off x="6898452" y="3369108"/>
            <a:ext cx="419053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top secret</a:t>
            </a:r>
            <a:endParaRPr lang="en-NL" sz="48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#1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Run your heavy tasks during low-intensity hours on the RA environment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48682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6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Tackling the trinity of trouble</a:t>
            </a:r>
            <a:endParaRPr lang="en-GB"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5EAFB233-7285-3442-CE81-B58DD6D33F9F}"/>
              </a:ext>
            </a:extLst>
          </p:cNvPr>
          <p:cNvSpPr txBox="1"/>
          <p:nvPr/>
        </p:nvSpPr>
        <p:spPr>
          <a:xfrm>
            <a:off x="1564638" y="441319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DB29D06-A3D2-0B2E-78CE-84AD8DEBE340}"/>
              </a:ext>
            </a:extLst>
          </p:cNvPr>
          <p:cNvSpPr txBox="1"/>
          <p:nvPr/>
        </p:nvSpPr>
        <p:spPr>
          <a:xfrm>
            <a:off x="4972050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88F18C2-44E2-5768-3A9A-4C5067D6D267}"/>
              </a:ext>
            </a:extLst>
          </p:cNvPr>
          <p:cNvSpPr txBox="1"/>
          <p:nvPr/>
        </p:nvSpPr>
        <p:spPr>
          <a:xfrm>
            <a:off x="8379461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BBDCD27F-A3E4-8F88-3D82-8FF592F6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35F6163A-179F-3B2C-D9ED-BF5FEFBF7509}"/>
              </a:ext>
            </a:extLst>
          </p:cNvPr>
          <p:cNvSpPr txBox="1"/>
          <p:nvPr/>
        </p:nvSpPr>
        <p:spPr>
          <a:xfrm>
            <a:off x="1816098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Hard Disk by Creative Stall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7CDCCC6-0CD8-B398-F7C3-5B86EEA83D79}"/>
              </a:ext>
            </a:extLst>
          </p:cNvPr>
          <p:cNvSpPr txBox="1"/>
          <p:nvPr/>
        </p:nvSpPr>
        <p:spPr>
          <a:xfrm>
            <a:off x="5223509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Liberus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43671885-94CC-C451-8BFC-F519766B53D9}"/>
              </a:ext>
            </a:extLst>
          </p:cNvPr>
          <p:cNvSpPr txBox="1"/>
          <p:nvPr/>
        </p:nvSpPr>
        <p:spPr>
          <a:xfrm>
            <a:off x="8667753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DinosoftLab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pic>
        <p:nvPicPr>
          <p:cNvPr id="9" name="Graphic 18">
            <a:extLst>
              <a:ext uri="{FF2B5EF4-FFF2-40B4-BE49-F238E27FC236}">
                <a16:creationId xmlns:a16="http://schemas.microsoft.com/office/drawing/2014/main" id="{35EDA0DA-5043-7DA5-03F9-2304077B2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498086" y="1987503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2FA1164-94AF-D45E-FF6A-C43CADC7C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1677393" y="2104098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">
            <a:extLst>
              <a:ext uri="{FF2B5EF4-FFF2-40B4-BE49-F238E27FC236}">
                <a16:creationId xmlns:a16="http://schemas.microsoft.com/office/drawing/2014/main" id="{B9BC1189-37F0-900C-84F3-5C4F2A703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6027697" y="2629649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phic 18">
            <a:extLst>
              <a:ext uri="{FF2B5EF4-FFF2-40B4-BE49-F238E27FC236}">
                <a16:creationId xmlns:a16="http://schemas.microsoft.com/office/drawing/2014/main" id="{8048845E-3FA4-C21F-CED7-F4E70BDDB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145502" y="1422394"/>
            <a:ext cx="1368363" cy="11413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phic 20">
            <a:extLst>
              <a:ext uri="{FF2B5EF4-FFF2-40B4-BE49-F238E27FC236}">
                <a16:creationId xmlns:a16="http://schemas.microsoft.com/office/drawing/2014/main" id="{6E889FA0-2B8F-CFE6-A2AA-02E458A95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2667999" y="2676357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694F73D8-A434-AC13-E0A2-5361DE786D54}"/>
              </a:ext>
            </a:extLst>
          </p:cNvPr>
          <p:cNvSpPr txBox="1"/>
          <p:nvPr/>
        </p:nvSpPr>
        <p:spPr>
          <a:xfrm>
            <a:off x="4080016" y="2310259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loading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importing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A2634FBE-1C98-EE49-8FD5-49FC321A8D78}"/>
              </a:ext>
            </a:extLst>
          </p:cNvPr>
          <p:cNvSpPr txBox="1"/>
          <p:nvPr/>
        </p:nvSpPr>
        <p:spPr>
          <a:xfrm>
            <a:off x="4028224" y="4029075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saving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storing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BB5F2A72-C314-5615-AB13-FDA8985A8E8C}"/>
              </a:ext>
            </a:extLst>
          </p:cNvPr>
          <p:cNvSpPr txBox="1"/>
          <p:nvPr/>
        </p:nvSpPr>
        <p:spPr>
          <a:xfrm>
            <a:off x="8076666" y="2563730"/>
            <a:ext cx="23391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processing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0D72DA-DF38-8D36-0D08-D767709B5FBB}"/>
              </a:ext>
            </a:extLst>
          </p:cNvPr>
          <p:cNvGrpSpPr/>
          <p:nvPr/>
        </p:nvGrpSpPr>
        <p:grpSpPr>
          <a:xfrm>
            <a:off x="4717930" y="308590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B815DD-9B37-8E1D-E351-6B64354E4CF3}"/>
              </a:ext>
            </a:extLst>
          </p:cNvPr>
          <p:cNvGrpSpPr/>
          <p:nvPr/>
        </p:nvGrpSpPr>
        <p:grpSpPr>
          <a:xfrm rot="10800000">
            <a:off x="4685530" y="355642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7EC209-520D-FBDE-C23F-ABB1244CBB7E}"/>
              </a:ext>
            </a:extLst>
          </p:cNvPr>
          <p:cNvGrpSpPr/>
          <p:nvPr/>
        </p:nvGrpSpPr>
        <p:grpSpPr>
          <a:xfrm>
            <a:off x="7550050" y="2398300"/>
            <a:ext cx="941400" cy="961200"/>
            <a:chOff x="7550050" y="2398300"/>
            <a:chExt cx="94140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14:cNvPr>
                <p14:cNvContentPartPr/>
                <p14:nvPr/>
              </p14:nvContentPartPr>
              <p14:xfrm>
                <a:off x="7550050" y="2398300"/>
                <a:ext cx="941400" cy="82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2050" y="2380660"/>
                  <a:ext cx="9770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14:cNvPr>
                <p14:cNvContentPartPr/>
                <p14:nvPr/>
              </p14:nvContentPartPr>
              <p14:xfrm>
                <a:off x="8106970" y="2996980"/>
                <a:ext cx="237240" cy="36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8970" y="2979340"/>
                  <a:ext cx="272880" cy="39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Microsoft Office PowerPoint</Application>
  <PresentationFormat>Widescreen</PresentationFormat>
  <Paragraphs>207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Times New Roman</vt:lpstr>
      <vt:lpstr>Fira Code</vt:lpstr>
      <vt:lpstr>Wingdings</vt:lpstr>
      <vt:lpstr>Arial</vt:lpstr>
      <vt:lpstr>Fira Sans</vt:lpstr>
      <vt:lpstr>Office Theme</vt:lpstr>
      <vt:lpstr>PowerPoint Presentation</vt:lpstr>
      <vt:lpstr>Before we start…</vt:lpstr>
      <vt:lpstr>Today</vt:lpstr>
      <vt:lpstr>The CBS RA: technical </vt:lpstr>
      <vt:lpstr>CBS RA technical</vt:lpstr>
      <vt:lpstr>Top tip #1</vt:lpstr>
      <vt:lpstr>Tackling the trinity of trouble</vt:lpstr>
      <vt:lpstr>PowerPoint Presentation</vt:lpstr>
      <vt:lpstr>PowerPoint Presentation</vt:lpstr>
      <vt:lpstr>PowerPoint Presentation</vt:lpstr>
      <vt:lpstr>PowerPoint Presentation</vt:lpstr>
      <vt:lpstr>Storage</vt:lpstr>
      <vt:lpstr>PowerPoint Presentation</vt:lpstr>
      <vt:lpstr>Top tip #2</vt:lpstr>
      <vt:lpstr>Efficient project folder structure</vt:lpstr>
      <vt:lpstr>Efficient project folder structure</vt:lpstr>
      <vt:lpstr>Top tip #3 (small open science digression)</vt:lpstr>
      <vt:lpstr>Efficiently storing large R datasets</vt:lpstr>
      <vt:lpstr>Memory</vt:lpstr>
      <vt:lpstr>Top tip #4</vt:lpstr>
      <vt:lpstr>PowerPoint Presentation</vt:lpstr>
      <vt:lpstr>Clean your session / environment</vt:lpstr>
      <vt:lpstr>Efficiently processing large datasets</vt:lpstr>
      <vt:lpstr>Larger-than-memory data</vt:lpstr>
      <vt:lpstr>Top tip #5</vt:lpstr>
      <vt:lpstr>Visualisation &amp; regression with larger-than-memory data</vt:lpstr>
      <vt:lpstr>Compute</vt:lpstr>
      <vt:lpstr>Compute-heavy applications</vt:lpstr>
      <vt:lpstr>Speeding up a function with C++</vt:lpstr>
      <vt:lpstr>PowerPoint Presentation</vt:lpstr>
      <vt:lpstr>Top tip #6</vt:lpstr>
      <vt:lpstr>PowerPoint Presentation</vt:lpstr>
      <vt:lpstr>Top tips, collected</vt:lpstr>
      <vt:lpstr>PowerPoint Presentation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53</cp:revision>
  <dcterms:created xsi:type="dcterms:W3CDTF">2020-09-17T14:27:00Z</dcterms:created>
  <dcterms:modified xsi:type="dcterms:W3CDTF">2022-05-16T11:54:47Z</dcterms:modified>
</cp:coreProperties>
</file>